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icAsoJCs14p+7V66ARRHqsm1sZ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BF4F26-3D8C-408C-A7AC-FB7700FF3FF4}">
  <a:tblStyle styleId="{CFBF4F26-3D8C-408C-A7AC-FB7700FF3F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349326f7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349326f76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0349326f76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349326f7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349326f76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0349326f76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97640c0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97640c0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0297640c0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d630e89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bd630e89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fbd630e892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34c76480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34c76480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034c76480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bd630e8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bd630e89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d630e89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bd630e8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bd630e89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fbd630e89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bd630e8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bd630e89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fbd630e89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bd630e89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bd630e892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fbd630e892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34c76480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34c76480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034c76480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fbd630e89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fbd630e892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gfbd630e892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0297640c0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0297640c06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10297640c06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bd630e89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bd630e892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fbd630e892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349326f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349326f7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10349326f7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bd630e89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bd630e89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fbd630e89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349326f7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349326f76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0349326f76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349326f7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349326f76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0349326f76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4252458" y="6446834"/>
            <a:ext cx="528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1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lvl="1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lvl="2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lvl="3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lvl="4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lvl="5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lvl="6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lvl="7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lvl="8" indent="0" algn="r">
              <a:spcBef>
                <a:spcPts val="0"/>
              </a:spcBef>
              <a:buNone/>
              <a:defRPr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4252458" y="6446834"/>
            <a:ext cx="5289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0" y="0"/>
            <a:ext cx="9144000" cy="63118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4">
            <a:alphaModFix/>
          </a:blip>
          <a:srcRect r="70625"/>
          <a:stretch/>
        </p:blipFill>
        <p:spPr>
          <a:xfrm>
            <a:off x="8615081" y="6311898"/>
            <a:ext cx="528919" cy="503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/>
        </p:nvSpPr>
        <p:spPr>
          <a:xfrm>
            <a:off x="5" y="6538918"/>
            <a:ext cx="17346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©BOLEDU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>
            <a:spLocks noGrp="1"/>
          </p:cNvSpPr>
          <p:nvPr>
            <p:ph type="ctrTitle"/>
          </p:nvPr>
        </p:nvSpPr>
        <p:spPr>
          <a:xfrm>
            <a:off x="685800" y="1161838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 sz="5800" dirty="0"/>
              <a:t>Lab C: Vitis Vision Library</a:t>
            </a:r>
            <a:endParaRPr sz="5800" dirty="0"/>
          </a:p>
        </p:txBody>
      </p:sp>
      <p:sp>
        <p:nvSpPr>
          <p:cNvPr id="31" name="Google Shape;31;p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dirty="0"/>
              <a:t>Homography Warpping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dirty="0"/>
              <a:t>Team 4</a:t>
            </a:r>
            <a:endParaRPr lang="en-US" altLang="zh-TW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altLang="zh-TW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zh-TW" dirty="0"/>
              <a:t>Date: 2021/11/29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1D9D32-6A9D-4023-A2EA-90F46490810A}"/>
              </a:ext>
            </a:extLst>
          </p:cNvPr>
          <p:cNvSpPr/>
          <p:nvPr/>
        </p:nvSpPr>
        <p:spPr>
          <a:xfrm>
            <a:off x="3305467" y="5542273"/>
            <a:ext cx="2533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https://github.com/Yuoto/labC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349326f76_0_8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Kernel Code － Buffer (2/2)</a:t>
            </a:r>
            <a:endParaRPr/>
          </a:p>
        </p:txBody>
      </p:sp>
      <p:sp>
        <p:nvSpPr>
          <p:cNvPr id="121" name="Google Shape;121;g10349326f76_0_8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4 memory blocks</a:t>
            </a:r>
            <a:endParaRPr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zh-TW" sz="2800"/>
              <a:t>1 block size: STORE_ROWS/4 x image width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zh-TW" sz="2800"/>
              <a:t>Write one pixel per cycle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zh-TW" sz="2800"/>
              <a:t>Start to overwrite the buffer if the index of executed row &gt; STORE_ROWS</a:t>
            </a:r>
            <a:endParaRPr sz="2800"/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zh-TW" sz="2800"/>
              <a:t>If the pixel is not in the buffer, write 0 to output stream instead.</a:t>
            </a:r>
            <a:endParaRPr sz="2800"/>
          </a:p>
        </p:txBody>
      </p:sp>
      <p:sp>
        <p:nvSpPr>
          <p:cNvPr id="122" name="Google Shape;122;g10349326f76_0_86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pic>
        <p:nvPicPr>
          <p:cNvPr id="123" name="Google Shape;123;g10349326f76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575" y="4279999"/>
            <a:ext cx="3367574" cy="18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349326f76_0_6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Kernel Code － Backward Warp</a:t>
            </a:r>
            <a:endParaRPr dirty="0"/>
          </a:p>
        </p:txBody>
      </p:sp>
      <p:sp>
        <p:nvSpPr>
          <p:cNvPr id="130" name="Google Shape;130;g10349326f76_0_61"/>
          <p:cNvSpPr txBox="1">
            <a:spLocks noGrp="1"/>
          </p:cNvSpPr>
          <p:nvPr>
            <p:ph type="body" idx="1"/>
          </p:nvPr>
        </p:nvSpPr>
        <p:spPr>
          <a:xfrm>
            <a:off x="347555" y="155929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zh-TW" dirty="0"/>
              <a:t>2-level nested loop                                                  </a:t>
            </a:r>
            <a:endParaRPr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altLang="zh-TW" sz="2800" dirty="0"/>
              <a:t>Loop bound</a:t>
            </a:r>
            <a:r>
              <a:rPr lang="zh-TW" sz="2800" dirty="0"/>
              <a:t>:</a:t>
            </a:r>
            <a:endParaRPr lang="en-US" altLang="zh-TW" sz="2800" dirty="0"/>
          </a:p>
          <a:p>
            <a:pPr lvl="2" indent="-381000">
              <a:spcBef>
                <a:spcPts val="0"/>
              </a:spcBef>
              <a:buSzPts val="2400"/>
              <a:buFont typeface="Calibri"/>
              <a:buChar char="○"/>
            </a:pPr>
            <a:r>
              <a:rPr lang="en-US" altLang="zh-TW" sz="2400" dirty="0"/>
              <a:t>1</a:t>
            </a:r>
            <a:r>
              <a:rPr lang="en-US" altLang="zh-TW" sz="2400" baseline="30000" dirty="0"/>
              <a:t>st</a:t>
            </a:r>
            <a:r>
              <a:rPr lang="en-US" altLang="zh-TW" sz="2400" dirty="0"/>
              <a:t> </a:t>
            </a:r>
            <a:r>
              <a:rPr lang="zh-TW" sz="2400" dirty="0"/>
              <a:t> (img_rows + START_ROW)</a:t>
            </a:r>
            <a:endParaRPr lang="en-US" altLang="zh-TW" sz="2400" dirty="0"/>
          </a:p>
          <a:p>
            <a:pPr lvl="2" indent="-381000">
              <a:spcBef>
                <a:spcPts val="0"/>
              </a:spcBef>
              <a:buSzPts val="2400"/>
              <a:buFont typeface="Calibri"/>
              <a:buChar char="○"/>
            </a:pPr>
            <a:r>
              <a:rPr lang="en-US" altLang="zh-TW" sz="2400" dirty="0"/>
              <a:t>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 </a:t>
            </a:r>
            <a:r>
              <a:rPr lang="zh-TW" sz="2400" dirty="0"/>
              <a:t>image width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zh-TW" sz="2800" dirty="0"/>
              <a:t>Steps</a:t>
            </a:r>
            <a:endParaRPr sz="500" dirty="0"/>
          </a:p>
          <a:p>
            <a:pPr marL="13716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zh-TW" dirty="0"/>
              <a:t>Store input image to buffer</a:t>
            </a:r>
            <a:endParaRPr sz="200" dirty="0"/>
          </a:p>
          <a:p>
            <a:pPr marL="13716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zh-TW" dirty="0"/>
              <a:t>Compute which pixel of input image should be outputted after START_ROW</a:t>
            </a:r>
            <a:endParaRPr sz="200" dirty="0"/>
          </a:p>
          <a:p>
            <a:pPr marL="13716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zh-TW" dirty="0"/>
              <a:t>Bilinear Interpolation</a:t>
            </a:r>
            <a:endParaRPr sz="200" dirty="0"/>
          </a:p>
          <a:p>
            <a:pPr marL="13716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zh-TW" dirty="0"/>
              <a:t>Retrieve that pixel from buffer                             </a:t>
            </a:r>
            <a:endParaRPr dirty="0"/>
          </a:p>
        </p:txBody>
      </p:sp>
      <p:sp>
        <p:nvSpPr>
          <p:cNvPr id="131" name="Google Shape;131;g10349326f76_0_61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pic>
        <p:nvPicPr>
          <p:cNvPr id="132" name="Google Shape;132;g10349326f76_0_61"/>
          <p:cNvPicPr preferRelativeResize="0"/>
          <p:nvPr/>
        </p:nvPicPr>
        <p:blipFill rotWithShape="1">
          <a:blip r:embed="rId3">
            <a:alphaModFix/>
          </a:blip>
          <a:srcRect t="25854"/>
          <a:stretch/>
        </p:blipFill>
        <p:spPr>
          <a:xfrm>
            <a:off x="6358750" y="4832415"/>
            <a:ext cx="2785250" cy="12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97640c06_0_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todo: Kernel Optimization</a:t>
            </a:r>
            <a:endParaRPr/>
          </a:p>
        </p:txBody>
      </p:sp>
      <p:sp>
        <p:nvSpPr>
          <p:cNvPr id="139" name="Google Shape;139;g10297640c06_0_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Although there exists SIMD-like parallelism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Loop bound of the main loop is fixed to UHD</a:t>
            </a:r>
            <a:endParaRPr lang="en-US" altLang="zh-TW" dirty="0"/>
          </a:p>
          <a:p>
            <a:pPr lvl="1">
              <a:spcBef>
                <a:spcPts val="0"/>
              </a:spcBef>
              <a:buChar char="●"/>
            </a:pPr>
            <a:r>
              <a:rPr lang="en-US" dirty="0"/>
              <a:t>UHD 3840*2160</a:t>
            </a:r>
            <a:r>
              <a:rPr lang="zh-TW" altLang="en-US"/>
              <a:t> </a:t>
            </a:r>
            <a:endParaRPr dirty="0"/>
          </a:p>
        </p:txBody>
      </p:sp>
      <p:sp>
        <p:nvSpPr>
          <p:cNvPr id="140" name="Google Shape;140;g10297640c06_0_21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pic>
        <p:nvPicPr>
          <p:cNvPr id="141" name="Google Shape;141;g10297640c06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67326"/>
            <a:ext cx="9144000" cy="28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bd630e892_1_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Benchmark: 4K UHD Gray/ RGB</a:t>
            </a:r>
            <a:endParaRPr dirty="0"/>
          </a:p>
        </p:txBody>
      </p:sp>
      <p:sp>
        <p:nvSpPr>
          <p:cNvPr id="148" name="Google Shape;148;gfbd630e892_1_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Single Shot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Workstation CPU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auto start = std::chrono::high_resolution_clock::now();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std::chrono::duration_cast&lt;std::chrono::milliseconds&gt;(std::chrono::high_resolution_clock::now() - start).count()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fbd630e892_1_0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graphicFrame>
        <p:nvGraphicFramePr>
          <p:cNvPr id="150" name="Google Shape;150;gfbd630e892_1_0"/>
          <p:cNvGraphicFramePr/>
          <p:nvPr/>
        </p:nvGraphicFramePr>
        <p:xfrm>
          <a:off x="708850" y="3429825"/>
          <a:ext cx="7239000" cy="1584840"/>
        </p:xfrm>
        <a:graphic>
          <a:graphicData uri="http://schemas.openxmlformats.org/drawingml/2006/table">
            <a:tbl>
              <a:tblPr>
                <a:noFill/>
                <a:tableStyleId>{CFBF4F26-3D8C-408C-A7AC-FB7700FF3FF4}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4K Gray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4K RGB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CPU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/>
                        <a:t>373 ms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FPGA kernel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29.16 ms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FPGA data transfer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9.14/0.86 ms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34c764806_0_1"/>
          <p:cNvSpPr txBox="1">
            <a:spLocks noGrp="1"/>
          </p:cNvSpPr>
          <p:nvPr>
            <p:ph type="title"/>
          </p:nvPr>
        </p:nvSpPr>
        <p:spPr>
          <a:xfrm>
            <a:off x="529975" y="117901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Application Acceleration </a:t>
            </a:r>
            <a:endParaRPr/>
          </a:p>
        </p:txBody>
      </p:sp>
      <p:sp>
        <p:nvSpPr>
          <p:cNvPr id="157" name="Google Shape;157;g1034c764806_0_1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pic>
        <p:nvPicPr>
          <p:cNvPr id="159" name="Google Shape;159;g1034c76480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96625"/>
            <a:ext cx="5136309" cy="23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034c76480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3600975"/>
            <a:ext cx="5136300" cy="257585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034c764806_0_1"/>
          <p:cNvSpPr/>
          <p:nvPr/>
        </p:nvSpPr>
        <p:spPr>
          <a:xfrm rot="5402010">
            <a:off x="6275615" y="1776223"/>
            <a:ext cx="513000" cy="750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034c764806_0_1"/>
          <p:cNvSpPr txBox="1"/>
          <p:nvPr/>
        </p:nvSpPr>
        <p:spPr>
          <a:xfrm>
            <a:off x="6285725" y="2454300"/>
            <a:ext cx="2753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Marker Detection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Homography Estimation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Inverse warp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034c764806_0_1"/>
          <p:cNvSpPr/>
          <p:nvPr/>
        </p:nvSpPr>
        <p:spPr>
          <a:xfrm rot="-10797990">
            <a:off x="6285727" y="3971603"/>
            <a:ext cx="513000" cy="750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g1034c764806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925" y="4881000"/>
            <a:ext cx="1973102" cy="13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034c764806_0_1"/>
          <p:cNvSpPr txBox="1"/>
          <p:nvPr/>
        </p:nvSpPr>
        <p:spPr>
          <a:xfrm>
            <a:off x="6907275" y="4388400"/>
            <a:ext cx="168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Template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bd630e892_0_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Appendix: Add Library in GUI</a:t>
            </a:r>
            <a:endParaRPr/>
          </a:p>
        </p:txBody>
      </p:sp>
      <p:sp>
        <p:nvSpPr>
          <p:cNvPr id="172" name="Google Shape;172;gfbd630e892_0_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Similar as Visual Studio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Compile from source or pre-compiled binary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Add include file, library path, symbol to project properties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Eigen, Boost, OpenGL, … etc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fbd630e892_0_0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bd630e892_0_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fbd630e892_0_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fbd630e892_0_7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pic>
        <p:nvPicPr>
          <p:cNvPr id="182" name="Google Shape;182;gfbd630e89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75" y="49350"/>
            <a:ext cx="8644051" cy="63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bd630e892_0_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fbd630e892_0_1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fbd630e892_0_15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pic>
        <p:nvPicPr>
          <p:cNvPr id="191" name="Google Shape;191;gfbd630e89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430"/>
            <a:ext cx="9144001" cy="613139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fbd630e892_0_15"/>
          <p:cNvSpPr/>
          <p:nvPr/>
        </p:nvSpPr>
        <p:spPr>
          <a:xfrm>
            <a:off x="6546225" y="1399325"/>
            <a:ext cx="1545300" cy="184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bd630e892_0_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Summary</a:t>
            </a:r>
            <a:endParaRPr/>
          </a:p>
        </p:txBody>
      </p:sp>
      <p:sp>
        <p:nvSpPr>
          <p:cNvPr id="199" name="Google Shape;199;gfbd630e892_0_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8301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Application acceleration design in Vitis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Design memory array storage for certain algorithm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Library import in GUI mode</a:t>
            </a:r>
            <a:endParaRPr/>
          </a:p>
        </p:txBody>
      </p:sp>
      <p:sp>
        <p:nvSpPr>
          <p:cNvPr id="200" name="Google Shape;200;gfbd630e892_0_45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34c764806_0_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</a:t>
            </a:r>
            <a:endParaRPr/>
          </a:p>
        </p:txBody>
      </p:sp>
      <p:sp>
        <p:nvSpPr>
          <p:cNvPr id="207" name="Google Shape;207;g1034c764806_0_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Add benchmark to 4K UHD RGB video stream input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Optimize the main loop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034c764806_0_29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Overview</a:t>
            </a:r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Homography and Warping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Kernel Code 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Kernel Optimization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Benchmark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Application Demo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Appendix</a:t>
            </a:r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18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fbd630e892_0_5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Warping </a:t>
            </a:r>
            <a:endParaRPr/>
          </a:p>
        </p:txBody>
      </p:sp>
      <p:sp>
        <p:nvSpPr>
          <p:cNvPr id="45" name="Google Shape;45;gfbd630e892_0_54"/>
          <p:cNvSpPr txBox="1">
            <a:spLocks noGrp="1"/>
          </p:cNvSpPr>
          <p:nvPr>
            <p:ph type="body" idx="1"/>
          </p:nvPr>
        </p:nvSpPr>
        <p:spPr>
          <a:xfrm>
            <a:off x="539825" y="14309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Per-pixel transforming problem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dirty="0"/>
              <a:t>Transform</a:t>
            </a:r>
            <a:r>
              <a:rPr lang="en-US" altLang="zh-TW" dirty="0"/>
              <a:t> </a:t>
            </a:r>
            <a:r>
              <a:rPr lang="zh-TW" dirty="0"/>
              <a:t>by matrix multiplication</a:t>
            </a:r>
            <a:endParaRPr dirty="0"/>
          </a:p>
        </p:txBody>
      </p:sp>
      <p:sp>
        <p:nvSpPr>
          <p:cNvPr id="46" name="Google Shape;46;gfbd630e892_0_54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pic>
        <p:nvPicPr>
          <p:cNvPr id="47" name="Google Shape;47;gfbd630e892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286" y="2923925"/>
            <a:ext cx="3305566" cy="20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gfbd630e892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75" y="2880524"/>
            <a:ext cx="3824000" cy="18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fbd630e892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50" y="4831725"/>
            <a:ext cx="5386899" cy="14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gfbd630e892_0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8200" y="2317400"/>
            <a:ext cx="4785799" cy="6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10297640c06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00" y="1261050"/>
            <a:ext cx="5506100" cy="27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0297640c06_0_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Homography(1/2)</a:t>
            </a:r>
            <a:endParaRPr/>
          </a:p>
        </p:txBody>
      </p:sp>
      <p:sp>
        <p:nvSpPr>
          <p:cNvPr id="58" name="Google Shape;58;g10297640c06_0_28"/>
          <p:cNvSpPr txBox="1">
            <a:spLocks noGrp="1"/>
          </p:cNvSpPr>
          <p:nvPr>
            <p:ph type="body" idx="1"/>
          </p:nvPr>
        </p:nvSpPr>
        <p:spPr>
          <a:xfrm>
            <a:off x="454075" y="183547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Mapping between planes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Planar pose estimations </a:t>
            </a:r>
            <a:endParaRPr/>
          </a:p>
        </p:txBody>
      </p:sp>
      <p:sp>
        <p:nvSpPr>
          <p:cNvPr id="59" name="Google Shape;59;g10297640c06_0_28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60" name="Google Shape;60;g10297640c0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50" y="4060900"/>
            <a:ext cx="782002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bd630e892_0_6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Homography(2/2)</a:t>
            </a:r>
            <a:endParaRPr/>
          </a:p>
        </p:txBody>
      </p:sp>
      <p:sp>
        <p:nvSpPr>
          <p:cNvPr id="67" name="Google Shape;67;gfbd630e892_0_6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Per-pixel matrix multiplication problem</a:t>
            </a:r>
            <a:endParaRPr/>
          </a:p>
        </p:txBody>
      </p:sp>
      <p:sp>
        <p:nvSpPr>
          <p:cNvPr id="68" name="Google Shape;68;gfbd630e892_0_62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69" name="Google Shape;69;gfbd630e892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50" y="2407647"/>
            <a:ext cx="5374025" cy="38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349326f76_0_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Kernel Code</a:t>
            </a:r>
            <a:endParaRPr/>
          </a:p>
        </p:txBody>
      </p:sp>
      <p:sp>
        <p:nvSpPr>
          <p:cNvPr id="76" name="Google Shape;76;g10349326f76_0_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349326f76_0_0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pic>
        <p:nvPicPr>
          <p:cNvPr id="78" name="Google Shape;78;g10349326f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0" y="1445240"/>
            <a:ext cx="8552801" cy="473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bd630e892_0_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Kernel Code － Data Type</a:t>
            </a:r>
            <a:endParaRPr/>
          </a:p>
        </p:txBody>
      </p:sp>
      <p:sp>
        <p:nvSpPr>
          <p:cNvPr id="85" name="Google Shape;85;gfbd630e892_0_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zh-TW"/>
              <a:t>Pixel Type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zh-TW"/>
              <a:t>Pixel-Level Parallelism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fbd630e892_0_38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graphicFrame>
        <p:nvGraphicFramePr>
          <p:cNvPr id="87" name="Google Shape;87;gfbd630e892_0_38"/>
          <p:cNvGraphicFramePr/>
          <p:nvPr/>
        </p:nvGraphicFramePr>
        <p:xfrm>
          <a:off x="3048550" y="1825625"/>
          <a:ext cx="5466800" cy="1343598"/>
        </p:xfrm>
        <a:graphic>
          <a:graphicData uri="http://schemas.openxmlformats.org/drawingml/2006/table">
            <a:tbl>
              <a:tblPr>
                <a:noFill/>
                <a:tableStyleId>{CFBF4F26-3D8C-408C-A7AC-FB7700FF3FF4}</a:tableStyleId>
              </a:tblPr>
              <a:tblGrid>
                <a:gridCol w="145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0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</a:t>
                      </a:r>
                      <a:endParaRPr sz="1500" b="1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0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#bits per Pixel</a:t>
                      </a:r>
                      <a:endParaRPr sz="1500" b="1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0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#Channels</a:t>
                      </a:r>
                      <a:endParaRPr sz="1500" b="1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Gray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XF_8UC1</a:t>
                      </a:r>
                      <a:endParaRPr sz="15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5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RGB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XF_8UC3</a:t>
                      </a:r>
                      <a:endParaRPr sz="15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5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50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8" name="Google Shape;88;gfbd630e892_0_38"/>
          <p:cNvGraphicFramePr/>
          <p:nvPr/>
        </p:nvGraphicFramePr>
        <p:xfrm>
          <a:off x="1068713" y="4015125"/>
          <a:ext cx="3666800" cy="2288860"/>
        </p:xfrm>
        <a:graphic>
          <a:graphicData uri="http://schemas.openxmlformats.org/drawingml/2006/table">
            <a:tbl>
              <a:tblPr>
                <a:noFill/>
                <a:tableStyleId>{CFBF4F26-3D8C-408C-A7AC-FB7700FF3FF4}</a:tableStyleId>
              </a:tblPr>
              <a:tblGrid>
                <a:gridCol w="99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</a:t>
                      </a:r>
                      <a:endParaRPr sz="1550" b="1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 b="1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550" b="1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XF_NPPC1</a:t>
                      </a:r>
                      <a:endParaRPr sz="155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 1 pixel per clock cycle</a:t>
                      </a:r>
                      <a:endParaRPr sz="155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XF_NPPC2</a:t>
                      </a:r>
                      <a:endParaRPr sz="155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 2 pixels per clock cycle</a:t>
                      </a:r>
                      <a:endParaRPr sz="155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XF_NPPC4</a:t>
                      </a:r>
                      <a:endParaRPr sz="155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 4 pixels per clock cycle</a:t>
                      </a:r>
                      <a:endParaRPr sz="155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XF_NPPC8</a:t>
                      </a:r>
                      <a:endParaRPr sz="155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zh-TW" sz="155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 8 pixels per clock cycle</a:t>
                      </a:r>
                      <a:endParaRPr sz="1550"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808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9" name="Google Shape;89;gfbd630e892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625" y="3383325"/>
            <a:ext cx="3852396" cy="279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fbd630e892_0_38"/>
          <p:cNvSpPr/>
          <p:nvPr/>
        </p:nvSpPr>
        <p:spPr>
          <a:xfrm>
            <a:off x="6358750" y="3599800"/>
            <a:ext cx="1734300" cy="24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49326f76_0_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Kernel Code － I/O Stream </a:t>
            </a:r>
            <a:endParaRPr/>
          </a:p>
        </p:txBody>
      </p:sp>
      <p:sp>
        <p:nvSpPr>
          <p:cNvPr id="97" name="Google Shape;97;g10349326f76_0_3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DATAFLOW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XF_BITSHIFT(NPC): Pixel-Level Parallelism</a:t>
            </a:r>
            <a:endParaRPr/>
          </a:p>
        </p:txBody>
      </p:sp>
      <p:sp>
        <p:nvSpPr>
          <p:cNvPr id="98" name="Google Shape;98;g10349326f76_0_34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99" name="Google Shape;99;g10349326f76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0" y="2704210"/>
            <a:ext cx="5659201" cy="357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0349326f76_0_34"/>
          <p:cNvSpPr/>
          <p:nvPr/>
        </p:nvSpPr>
        <p:spPr>
          <a:xfrm>
            <a:off x="639717" y="3310685"/>
            <a:ext cx="1340100" cy="15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0349326f76_0_34"/>
          <p:cNvSpPr/>
          <p:nvPr/>
        </p:nvSpPr>
        <p:spPr>
          <a:xfrm>
            <a:off x="639717" y="5735935"/>
            <a:ext cx="1340100" cy="15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" name="Google Shape;102;g10349326f76_0_34"/>
          <p:cNvCxnSpPr>
            <a:cxnSpLocks/>
          </p:cNvCxnSpPr>
          <p:nvPr/>
        </p:nvCxnSpPr>
        <p:spPr>
          <a:xfrm flipH="1">
            <a:off x="639792" y="2719485"/>
            <a:ext cx="1100231" cy="69412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g10349326f76_0_34"/>
          <p:cNvCxnSpPr>
            <a:cxnSpLocks/>
          </p:cNvCxnSpPr>
          <p:nvPr/>
        </p:nvCxnSpPr>
        <p:spPr>
          <a:xfrm flipH="1">
            <a:off x="915692" y="2704210"/>
            <a:ext cx="1317441" cy="30632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0E3001D-A5C2-41AC-B496-49DE01874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01" y="3370497"/>
            <a:ext cx="4369507" cy="28594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28B3945-3F42-42E2-B5FA-24FE25174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432" y="3808374"/>
            <a:ext cx="4426028" cy="13673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349326f76_0_5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Kernel Code － Buffer (1/2)</a:t>
            </a:r>
            <a:endParaRPr/>
          </a:p>
        </p:txBody>
      </p:sp>
      <p:sp>
        <p:nvSpPr>
          <p:cNvPr id="110" name="Google Shape;110;g10349326f76_0_5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4 memory blocks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Bilinear Interpolation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Assign each pixel to one memory according to the parity of its column and row</a:t>
            </a:r>
            <a:endParaRPr/>
          </a:p>
        </p:txBody>
      </p:sp>
      <p:sp>
        <p:nvSpPr>
          <p:cNvPr id="111" name="Google Shape;111;g10349326f76_0_53"/>
          <p:cNvSpPr txBox="1">
            <a:spLocks noGrp="1"/>
          </p:cNvSpPr>
          <p:nvPr>
            <p:ph type="sldNum" idx="12"/>
          </p:nvPr>
        </p:nvSpPr>
        <p:spPr>
          <a:xfrm>
            <a:off x="4059337" y="6431164"/>
            <a:ext cx="676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pic>
        <p:nvPicPr>
          <p:cNvPr id="112" name="Google Shape;112;g10349326f76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313" y="3302325"/>
            <a:ext cx="6227374" cy="300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0349326f76_0_53"/>
          <p:cNvSpPr/>
          <p:nvPr/>
        </p:nvSpPr>
        <p:spPr>
          <a:xfrm>
            <a:off x="1839300" y="3653075"/>
            <a:ext cx="1208700" cy="1207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0349326f76_0_53"/>
          <p:cNvSpPr/>
          <p:nvPr/>
        </p:nvSpPr>
        <p:spPr>
          <a:xfrm>
            <a:off x="5118525" y="3516425"/>
            <a:ext cx="596400" cy="2660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579</Words>
  <Application>Microsoft Office PowerPoint</Application>
  <PresentationFormat>如螢幕大小 (4:3)</PresentationFormat>
  <Paragraphs>142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Arial</vt:lpstr>
      <vt:lpstr>Calibri</vt:lpstr>
      <vt:lpstr>Comic Sans MS</vt:lpstr>
      <vt:lpstr>Office 佈景主題</vt:lpstr>
      <vt:lpstr>Lab C: Vitis Vision Library</vt:lpstr>
      <vt:lpstr>Overview</vt:lpstr>
      <vt:lpstr>Warping </vt:lpstr>
      <vt:lpstr>Homography(1/2)</vt:lpstr>
      <vt:lpstr>Homography(2/2)</vt:lpstr>
      <vt:lpstr>Kernel Code</vt:lpstr>
      <vt:lpstr>Kernel Code － Data Type</vt:lpstr>
      <vt:lpstr>Kernel Code － I/O Stream </vt:lpstr>
      <vt:lpstr>Kernel Code － Buffer (1/2)</vt:lpstr>
      <vt:lpstr>Kernel Code － Buffer (2/2)</vt:lpstr>
      <vt:lpstr>Kernel Code － Backward Warp</vt:lpstr>
      <vt:lpstr>todo: Kernel Optimization</vt:lpstr>
      <vt:lpstr>Benchmark: 4K UHD Gray/ RGB</vt:lpstr>
      <vt:lpstr>Application Acceleration </vt:lpstr>
      <vt:lpstr>Appendix: Add Library in GUI</vt:lpstr>
      <vt:lpstr>PowerPoint 簡報</vt:lpstr>
      <vt:lpstr>PowerPoint 簡報</vt:lpstr>
      <vt:lpstr>Summary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C: Vitis Vision Library</dc:title>
  <dc:creator>KeHan</dc:creator>
  <cp:lastModifiedBy>Hua Yang Weng</cp:lastModifiedBy>
  <cp:revision>8</cp:revision>
  <dcterms:created xsi:type="dcterms:W3CDTF">2021-11-16T05:59:03Z</dcterms:created>
  <dcterms:modified xsi:type="dcterms:W3CDTF">2021-11-28T10:46:29Z</dcterms:modified>
</cp:coreProperties>
</file>